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70" r:id="rId6"/>
    <p:sldId id="260" r:id="rId7"/>
    <p:sldId id="261" r:id="rId8"/>
    <p:sldId id="262" r:id="rId9"/>
    <p:sldId id="264" r:id="rId10"/>
    <p:sldId id="271" r:id="rId11"/>
    <p:sldId id="272" r:id="rId12"/>
    <p:sldId id="265" r:id="rId13"/>
    <p:sldId id="266" r:id="rId14"/>
    <p:sldId id="268" r:id="rId15"/>
    <p:sldId id="269" r:id="rId16"/>
    <p:sldId id="267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8" d="100"/>
          <a:sy n="58" d="100"/>
        </p:scale>
        <p:origin x="-1013" y="-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1" d="100"/>
        <a:sy n="61" d="100"/>
      </p:scale>
      <p:origin x="0" y="13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1A7B30-7F7B-48CB-8FA3-E55F8254457E}" type="datetimeFigureOut">
              <a:rPr lang="en-US" smtClean="0"/>
              <a:t>20-Apr-14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A70328-F09E-4A7C-871F-3D96DE6D1F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0418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A70328-F09E-4A7C-871F-3D96DE6D1F0A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4415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A70328-F09E-4A7C-871F-3D96DE6D1F0A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0607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OJE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A70328-F09E-4A7C-871F-3D96DE6D1F0A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7475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20-Apr-14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20-Apr-14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20-Apr-14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20-Apr-14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20-Apr-14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20-Apr-14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20-Apr-14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20-Apr-14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20-Apr-14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20-Apr-14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20-Apr-14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20-Apr-14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  <a:ln w="228600" cap="sq" cmpd="thickThin">
            <a:solidFill>
              <a:srgbClr val="FFFF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5" name="TextBox 4"/>
          <p:cNvSpPr txBox="1"/>
          <p:nvPr/>
        </p:nvSpPr>
        <p:spPr>
          <a:xfrm>
            <a:off x="1600200" y="2590800"/>
            <a:ext cx="609600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16600" dirty="0" smtClean="0">
                <a:solidFill>
                  <a:srgbClr val="00B050"/>
                </a:solidFill>
              </a:rPr>
              <a:t>স্বাগতম</a:t>
            </a:r>
            <a:r>
              <a:rPr lang="bn-BD" sz="16600" dirty="0" smtClean="0"/>
              <a:t> </a:t>
            </a:r>
            <a:endParaRPr lang="en-US" sz="16600" dirty="0"/>
          </a:p>
        </p:txBody>
      </p:sp>
    </p:spTree>
    <p:extLst>
      <p:ext uri="{BB962C8B-B14F-4D97-AF65-F5344CB8AC3E}">
        <p14:creationId xmlns:p14="http://schemas.microsoft.com/office/powerpoint/2010/main" val="765877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990600"/>
            <a:ext cx="8001000" cy="4572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Rectangle 2"/>
          <p:cNvSpPr/>
          <p:nvPr/>
        </p:nvSpPr>
        <p:spPr>
          <a:xfrm>
            <a:off x="1813560" y="0"/>
            <a:ext cx="5715000" cy="646331"/>
          </a:xfrm>
          <a:prstGeom prst="rect">
            <a:avLst/>
          </a:prstGeom>
          <a:solidFill>
            <a:srgbClr val="0070C0"/>
          </a:solidFill>
        </p:spPr>
        <p:txBody>
          <a:bodyPr wrap="square">
            <a:spAutoFit/>
          </a:bodyPr>
          <a:lstStyle/>
          <a:p>
            <a:pPr algn="ctr"/>
            <a:r>
              <a:rPr lang="bn-BD" sz="3600" dirty="0" smtClean="0">
                <a:solidFill>
                  <a:srgbClr val="FFFF00"/>
                </a:solidFill>
              </a:rPr>
              <a:t>ছবিটির </a:t>
            </a:r>
            <a:r>
              <a:rPr lang="bn-BD" sz="3600" dirty="0">
                <a:solidFill>
                  <a:srgbClr val="FFFF00"/>
                </a:solidFill>
              </a:rPr>
              <a:t>দিকে লক্ষ </a:t>
            </a:r>
            <a:r>
              <a:rPr lang="bn-BD" sz="3600" dirty="0" smtClean="0">
                <a:solidFill>
                  <a:srgbClr val="FFFF00"/>
                </a:solidFill>
              </a:rPr>
              <a:t>কর</a:t>
            </a:r>
            <a:endParaRPr lang="en-US" sz="3600" dirty="0">
              <a:solidFill>
                <a:srgbClr val="FFFF00"/>
              </a:solidFill>
            </a:endParaRPr>
          </a:p>
        </p:txBody>
      </p:sp>
      <p:sp>
        <p:nvSpPr>
          <p:cNvPr id="4" name="Up Arrow Callout 3"/>
          <p:cNvSpPr/>
          <p:nvPr/>
        </p:nvSpPr>
        <p:spPr>
          <a:xfrm>
            <a:off x="1752600" y="5791200"/>
            <a:ext cx="5715000" cy="1066800"/>
          </a:xfrm>
          <a:prstGeom prst="up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dirty="0" smtClean="0"/>
              <a:t>মুজদালাফাহ 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909069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" y="1066801"/>
            <a:ext cx="8153400" cy="42672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943100" y="34834"/>
            <a:ext cx="5372100" cy="646331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solidFill>
                  <a:srgbClr val="FFFF00"/>
                </a:solidFill>
              </a:rPr>
              <a:t>ছবিটির </a:t>
            </a:r>
            <a:r>
              <a:rPr lang="bn-BD" sz="3600" dirty="0">
                <a:solidFill>
                  <a:srgbClr val="FFFF00"/>
                </a:solidFill>
              </a:rPr>
              <a:t>দিকে লক্ষ </a:t>
            </a:r>
            <a:r>
              <a:rPr lang="bn-BD" sz="3600" dirty="0" smtClean="0">
                <a:solidFill>
                  <a:srgbClr val="FFFF00"/>
                </a:solidFill>
              </a:rPr>
              <a:t>করি</a:t>
            </a:r>
            <a:endParaRPr lang="en-US" sz="3600" dirty="0">
              <a:solidFill>
                <a:srgbClr val="FFFF00"/>
              </a:solidFill>
            </a:endParaRPr>
          </a:p>
        </p:txBody>
      </p:sp>
      <p:sp>
        <p:nvSpPr>
          <p:cNvPr id="9" name="Up Arrow Callout 8"/>
          <p:cNvSpPr/>
          <p:nvPr/>
        </p:nvSpPr>
        <p:spPr>
          <a:xfrm>
            <a:off x="1295400" y="5638800"/>
            <a:ext cx="6400800" cy="1219200"/>
          </a:xfrm>
          <a:prstGeom prst="up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dirty="0" smtClean="0"/>
              <a:t>আরাফার ময়দান 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728876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Alternate Process 3"/>
          <p:cNvSpPr/>
          <p:nvPr/>
        </p:nvSpPr>
        <p:spPr>
          <a:xfrm>
            <a:off x="1066800" y="533400"/>
            <a:ext cx="7010400" cy="10668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9600" dirty="0" smtClean="0">
                <a:solidFill>
                  <a:srgbClr val="FFFF00"/>
                </a:solidFill>
              </a:rPr>
              <a:t>একক কাজ</a:t>
            </a:r>
            <a:r>
              <a:rPr lang="bn-BD" dirty="0" smtClean="0"/>
              <a:t>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2667000"/>
            <a:ext cx="8229600" cy="2057400"/>
          </a:xfrm>
          <a:solidFill>
            <a:srgbClr val="0070C0"/>
          </a:solidFill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endParaRPr lang="bn-BD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bn-BD" dirty="0" smtClean="0">
                <a:solidFill>
                  <a:schemeClr val="bg1"/>
                </a:solidFill>
              </a:rPr>
              <a:t>হজ্বের </a:t>
            </a:r>
            <a:r>
              <a:rPr lang="bn-BD" dirty="0" smtClean="0">
                <a:solidFill>
                  <a:schemeClr val="bg1"/>
                </a:solidFill>
              </a:rPr>
              <a:t>শাব্দিক অর্থ ও পারিভাষিক সংজ্ঞা বর্ণনা  </a:t>
            </a:r>
          </a:p>
          <a:p>
            <a:pPr marL="0" indent="0">
              <a:buNone/>
            </a:pPr>
            <a:r>
              <a:rPr lang="bn-BD" dirty="0" smtClean="0">
                <a:solidFill>
                  <a:schemeClr val="bg1"/>
                </a:solidFill>
              </a:rPr>
              <a:t>   কর। 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9108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Alternate Process 3"/>
          <p:cNvSpPr/>
          <p:nvPr/>
        </p:nvSpPr>
        <p:spPr>
          <a:xfrm>
            <a:off x="1371600" y="381000"/>
            <a:ext cx="6400800" cy="14478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8800" dirty="0" smtClean="0">
                <a:solidFill>
                  <a:srgbClr val="FFFF00"/>
                </a:solidFill>
              </a:rPr>
              <a:t>দলীয় কাজ</a:t>
            </a:r>
            <a:endParaRPr lang="en-US" sz="8800" dirty="0">
              <a:solidFill>
                <a:srgbClr val="FFFF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2514601"/>
            <a:ext cx="8229600" cy="3200400"/>
          </a:xfrm>
          <a:solidFill>
            <a:srgbClr val="0070C0"/>
          </a:solidFill>
        </p:spPr>
        <p:txBody>
          <a:bodyPr/>
          <a:lstStyle/>
          <a:p>
            <a:pPr algn="ctr">
              <a:buFont typeface="Wingdings" pitchFamily="2" charset="2"/>
              <a:buChar char="Ø"/>
            </a:pPr>
            <a:endParaRPr lang="bn-BD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endParaRPr lang="bn-BD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bn-BD" dirty="0" smtClean="0">
                <a:solidFill>
                  <a:schemeClr val="bg1"/>
                </a:solidFill>
              </a:rPr>
              <a:t>হজ্বের </a:t>
            </a:r>
            <a:r>
              <a:rPr lang="bn-BD" dirty="0" smtClean="0">
                <a:solidFill>
                  <a:schemeClr val="bg1"/>
                </a:solidFill>
              </a:rPr>
              <a:t>ঐতিহাসিক পটভূমি বর্ণনা কর।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8432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1136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19400"/>
            <a:ext cx="8229600" cy="3200400"/>
          </a:xfrm>
          <a:solidFill>
            <a:srgbClr val="0070C0"/>
          </a:solidFill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Ø"/>
            </a:pPr>
            <a:endParaRPr lang="bn-BD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bn-BD" dirty="0" smtClean="0">
                <a:solidFill>
                  <a:schemeClr val="bg1"/>
                </a:solidFill>
              </a:rPr>
              <a:t>১</a:t>
            </a:r>
            <a:r>
              <a:rPr lang="bn-BD" dirty="0" smtClean="0">
                <a:solidFill>
                  <a:schemeClr val="bg1"/>
                </a:solidFill>
              </a:rPr>
              <a:t>। হজ্ব শব্দটি কোন ভাষা থেকে এসেছে? </a:t>
            </a:r>
          </a:p>
          <a:p>
            <a:pPr marL="0" indent="0">
              <a:buNone/>
            </a:pPr>
            <a:r>
              <a:rPr lang="bn-BD" dirty="0" smtClean="0">
                <a:solidFill>
                  <a:schemeClr val="bg1"/>
                </a:solidFill>
              </a:rPr>
              <a:t>২</a:t>
            </a:r>
            <a:r>
              <a:rPr lang="bn-BD" dirty="0" smtClean="0">
                <a:solidFill>
                  <a:schemeClr val="bg1"/>
                </a:solidFill>
              </a:rPr>
              <a:t>। সর্ব প্রথম আল্লাহ তায়ালা পৃথীবিতে কোন </a:t>
            </a:r>
            <a:r>
              <a:rPr lang="bn-BD" dirty="0" smtClean="0">
                <a:solidFill>
                  <a:schemeClr val="bg1"/>
                </a:solidFill>
              </a:rPr>
              <a:t>ঘর </a:t>
            </a:r>
            <a:r>
              <a:rPr lang="en-US" dirty="0" smtClean="0">
                <a:solidFill>
                  <a:schemeClr val="bg1"/>
                </a:solidFill>
              </a:rPr>
              <a:t>        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      </a:t>
            </a:r>
            <a:r>
              <a:rPr lang="bn-BD" dirty="0" smtClean="0">
                <a:solidFill>
                  <a:schemeClr val="bg1"/>
                </a:solidFill>
              </a:rPr>
              <a:t>তৈরী </a:t>
            </a:r>
            <a:r>
              <a:rPr lang="bn-BD" dirty="0" smtClean="0">
                <a:solidFill>
                  <a:schemeClr val="bg1"/>
                </a:solidFill>
              </a:rPr>
              <a:t>করেন?   </a:t>
            </a:r>
          </a:p>
          <a:p>
            <a:pPr marL="0" indent="0">
              <a:buNone/>
            </a:pPr>
            <a:r>
              <a:rPr lang="bn-BD" dirty="0" smtClean="0">
                <a:solidFill>
                  <a:schemeClr val="bg1"/>
                </a:solidFill>
              </a:rPr>
              <a:t>৩</a:t>
            </a:r>
            <a:r>
              <a:rPr lang="bn-BD" dirty="0" smtClean="0">
                <a:solidFill>
                  <a:schemeClr val="bg1"/>
                </a:solidFill>
              </a:rPr>
              <a:t>। ইসলামের কোন ইবাদাতের মাধ্যমে </a:t>
            </a:r>
            <a:endParaRPr lang="en-US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      </a:t>
            </a:r>
            <a:r>
              <a:rPr lang="bn-BD" dirty="0" smtClean="0">
                <a:solidFill>
                  <a:schemeClr val="bg1"/>
                </a:solidFill>
              </a:rPr>
              <a:t>মুসলমানদের </a:t>
            </a:r>
            <a:r>
              <a:rPr lang="bn-BD" dirty="0" smtClean="0">
                <a:solidFill>
                  <a:schemeClr val="bg1"/>
                </a:solidFill>
              </a:rPr>
              <a:t>বিশ্বভ্রাতৃত্ববোধ সৃস্টি হয়।।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Down Arrow Callout 3"/>
          <p:cNvSpPr/>
          <p:nvPr/>
        </p:nvSpPr>
        <p:spPr>
          <a:xfrm>
            <a:off x="609600" y="381000"/>
            <a:ext cx="8001000" cy="1905000"/>
          </a:xfrm>
          <a:prstGeom prst="downArrowCallout">
            <a:avLst>
              <a:gd name="adj1" fmla="val 35000"/>
              <a:gd name="adj2" fmla="val 25000"/>
              <a:gd name="adj3" fmla="val 25000"/>
              <a:gd name="adj4" fmla="val 6497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8000" dirty="0" smtClean="0">
                <a:solidFill>
                  <a:srgbClr val="FFFF00"/>
                </a:solidFill>
              </a:rPr>
              <a:t>মূল্যায়ন</a:t>
            </a:r>
            <a:endParaRPr lang="en-US" sz="80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240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838200" y="381000"/>
            <a:ext cx="7696200" cy="1447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8000" dirty="0" smtClean="0">
                <a:solidFill>
                  <a:srgbClr val="FFFF00"/>
                </a:solidFill>
              </a:rPr>
              <a:t>বাড়ীর কাজ</a:t>
            </a:r>
            <a:endParaRPr lang="en-US" sz="8000" dirty="0">
              <a:solidFill>
                <a:srgbClr val="FFFF0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3581400"/>
            <a:ext cx="8229600" cy="1676399"/>
          </a:xfrm>
          <a:solidFill>
            <a:srgbClr val="0070C0"/>
          </a:solidFill>
        </p:spPr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bn-BD" dirty="0" smtClean="0"/>
              <a:t>হজ্ব </a:t>
            </a:r>
            <a:r>
              <a:rPr lang="bn-BD" dirty="0" smtClean="0"/>
              <a:t>করলে লাভ কী তা বর্ণনা করে আনবে।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8916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760" y="785685"/>
            <a:ext cx="8702040" cy="652951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219200" y="2590800"/>
            <a:ext cx="693420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16600" dirty="0" smtClean="0">
                <a:solidFill>
                  <a:schemeClr val="bg1"/>
                </a:solidFill>
              </a:rPr>
              <a:t>ধন্যবাদ</a:t>
            </a:r>
            <a:endParaRPr lang="en-US" sz="16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6740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0656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67000"/>
            <a:ext cx="8229600" cy="3048000"/>
          </a:xfrm>
          <a:solidFill>
            <a:srgbClr val="0070C0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bn-BD" dirty="0" smtClean="0">
                <a:solidFill>
                  <a:schemeClr val="bg1"/>
                </a:solidFill>
              </a:rPr>
              <a:t>নামঃ </a:t>
            </a:r>
            <a:r>
              <a:rPr lang="bn-BD" dirty="0" smtClean="0">
                <a:solidFill>
                  <a:schemeClr val="bg1"/>
                </a:solidFill>
              </a:rPr>
              <a:t>আব্দুর রহমান।</a:t>
            </a:r>
          </a:p>
          <a:p>
            <a:pPr marL="0" indent="0">
              <a:buNone/>
            </a:pPr>
            <a:r>
              <a:rPr lang="bn-BD" dirty="0" smtClean="0">
                <a:solidFill>
                  <a:schemeClr val="bg1"/>
                </a:solidFill>
              </a:rPr>
              <a:t>পাদবীঃ </a:t>
            </a:r>
            <a:r>
              <a:rPr lang="bn-BD" dirty="0" smtClean="0">
                <a:solidFill>
                  <a:schemeClr val="bg1"/>
                </a:solidFill>
              </a:rPr>
              <a:t>সহকারী শিক্ষক</a:t>
            </a:r>
            <a:r>
              <a:rPr lang="en-US" dirty="0" smtClean="0">
                <a:solidFill>
                  <a:schemeClr val="bg1"/>
                </a:solidFill>
              </a:rPr>
              <a:t> (</a:t>
            </a:r>
            <a:r>
              <a:rPr lang="bn-BD" dirty="0" smtClean="0">
                <a:solidFill>
                  <a:schemeClr val="bg1"/>
                </a:solidFill>
              </a:rPr>
              <a:t>ইসলাম শিক্ষা</a:t>
            </a:r>
            <a:r>
              <a:rPr lang="en-US" dirty="0" smtClean="0">
                <a:solidFill>
                  <a:schemeClr val="bg1"/>
                </a:solidFill>
              </a:rPr>
              <a:t>)</a:t>
            </a:r>
            <a:r>
              <a:rPr lang="bn-BD" dirty="0" smtClean="0">
                <a:solidFill>
                  <a:schemeClr val="bg1"/>
                </a:solidFill>
              </a:rPr>
              <a:t>। </a:t>
            </a:r>
          </a:p>
          <a:p>
            <a:pPr marL="0" indent="0">
              <a:buNone/>
            </a:pPr>
            <a:r>
              <a:rPr lang="bn-BD" dirty="0" smtClean="0">
                <a:solidFill>
                  <a:schemeClr val="bg1"/>
                </a:solidFill>
              </a:rPr>
              <a:t>বিদ্যালয়ঃ </a:t>
            </a:r>
            <a:r>
              <a:rPr lang="bn-BD" dirty="0" smtClean="0">
                <a:solidFill>
                  <a:schemeClr val="bg1"/>
                </a:solidFill>
              </a:rPr>
              <a:t>উল্লাবাড়ী ইউনাইটেড উচ্চ বিদ্যালয়। </a:t>
            </a:r>
            <a:endParaRPr lang="en-US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bn-BD" dirty="0" smtClean="0">
                <a:solidFill>
                  <a:schemeClr val="bg1"/>
                </a:solidFill>
              </a:rPr>
              <a:t>উপজেলাঃ </a:t>
            </a:r>
            <a:r>
              <a:rPr lang="bn-BD" dirty="0" smtClean="0">
                <a:solidFill>
                  <a:schemeClr val="bg1"/>
                </a:solidFill>
              </a:rPr>
              <a:t>রাজৈর, জেলাঃ মাদারীপুর। </a:t>
            </a:r>
          </a:p>
          <a:p>
            <a:pPr marL="0" indent="0">
              <a:buNone/>
            </a:pPr>
            <a:r>
              <a:rPr lang="bn-BD" dirty="0" smtClean="0">
                <a:solidFill>
                  <a:schemeClr val="bg1"/>
                </a:solidFill>
              </a:rPr>
              <a:t>মোবাইল </a:t>
            </a:r>
            <a:r>
              <a:rPr lang="bn-BD" dirty="0" smtClean="0">
                <a:solidFill>
                  <a:schemeClr val="bg1"/>
                </a:solidFill>
              </a:rPr>
              <a:t>নাম্বারঃ ০১৭১৪৮৭৭৮১০। </a:t>
            </a: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457200" y="304800"/>
            <a:ext cx="8229600" cy="16764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7200" dirty="0" smtClean="0">
                <a:solidFill>
                  <a:srgbClr val="FFFF00"/>
                </a:solidFill>
              </a:rPr>
              <a:t>শিক্ষক পরিচিতি</a:t>
            </a:r>
            <a:r>
              <a:rPr lang="bn-BD" dirty="0" smtClean="0">
                <a:solidFill>
                  <a:srgbClr val="FFFF00"/>
                </a:solidFill>
              </a:rPr>
              <a:t> 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1332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67000"/>
            <a:ext cx="8229600" cy="3459163"/>
          </a:xfrm>
          <a:solidFill>
            <a:srgbClr val="0070C0"/>
          </a:solidFill>
        </p:spPr>
        <p:txBody>
          <a:bodyPr/>
          <a:lstStyle/>
          <a:p>
            <a:pPr marL="0" indent="0">
              <a:buNone/>
            </a:pPr>
            <a:r>
              <a:rPr lang="bn-BD" dirty="0" smtClean="0">
                <a:solidFill>
                  <a:schemeClr val="bg1"/>
                </a:solidFill>
              </a:rPr>
              <a:t>শ্রেণীঃ </a:t>
            </a:r>
            <a:r>
              <a:rPr lang="bn-BD" dirty="0" smtClean="0">
                <a:solidFill>
                  <a:schemeClr val="bg1"/>
                </a:solidFill>
              </a:rPr>
              <a:t>অষ্টম</a:t>
            </a:r>
          </a:p>
          <a:p>
            <a:pPr marL="0" indent="0">
              <a:buNone/>
            </a:pPr>
            <a:r>
              <a:rPr lang="bn-BD" dirty="0" smtClean="0">
                <a:solidFill>
                  <a:schemeClr val="bg1"/>
                </a:solidFill>
              </a:rPr>
              <a:t>বিষয়ঃ </a:t>
            </a:r>
            <a:r>
              <a:rPr lang="bn-BD" dirty="0" smtClean="0">
                <a:solidFill>
                  <a:schemeClr val="bg1"/>
                </a:solidFill>
              </a:rPr>
              <a:t>ইসলাম ও নৈতিক শিক্ষা </a:t>
            </a:r>
          </a:p>
          <a:p>
            <a:pPr marL="0" indent="0">
              <a:buNone/>
            </a:pPr>
            <a:r>
              <a:rPr lang="bn-BD" dirty="0" smtClean="0">
                <a:solidFill>
                  <a:schemeClr val="bg1"/>
                </a:solidFill>
              </a:rPr>
              <a:t>ছাত্র/ছাত্রীঃ </a:t>
            </a:r>
            <a:r>
              <a:rPr lang="bn-BD" dirty="0" smtClean="0">
                <a:solidFill>
                  <a:schemeClr val="bg1"/>
                </a:solidFill>
              </a:rPr>
              <a:t>৯০ জন </a:t>
            </a:r>
          </a:p>
          <a:p>
            <a:pPr marL="0" indent="0">
              <a:buNone/>
            </a:pPr>
            <a:r>
              <a:rPr lang="bn-BD" dirty="0" smtClean="0">
                <a:solidFill>
                  <a:schemeClr val="bg1"/>
                </a:solidFill>
              </a:rPr>
              <a:t>সময়ঃ </a:t>
            </a:r>
            <a:r>
              <a:rPr lang="bn-BD" dirty="0" smtClean="0">
                <a:solidFill>
                  <a:schemeClr val="bg1"/>
                </a:solidFill>
              </a:rPr>
              <a:t>৪৫ মিনিট</a:t>
            </a:r>
          </a:p>
          <a:p>
            <a:pPr marL="0" indent="0">
              <a:buNone/>
            </a:pPr>
            <a:r>
              <a:rPr lang="bn-BD" dirty="0" smtClean="0">
                <a:solidFill>
                  <a:schemeClr val="bg1"/>
                </a:solidFill>
              </a:rPr>
              <a:t>তারিখঃ </a:t>
            </a:r>
            <a:r>
              <a:rPr lang="bn-BD" dirty="0" smtClean="0">
                <a:solidFill>
                  <a:schemeClr val="bg1"/>
                </a:solidFill>
              </a:rPr>
              <a:t>১৭/০৪/২০১৪ ইং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-762000" y="20574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533400" y="228600"/>
            <a:ext cx="8153400" cy="15240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8000" dirty="0" smtClean="0">
                <a:solidFill>
                  <a:srgbClr val="FFFF00"/>
                </a:solidFill>
              </a:rPr>
              <a:t>পাঠ পরিচিতি 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6321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990600"/>
            <a:ext cx="8763000" cy="5638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TextBox 5"/>
          <p:cNvSpPr txBox="1"/>
          <p:nvPr/>
        </p:nvSpPr>
        <p:spPr>
          <a:xfrm>
            <a:off x="914400" y="0"/>
            <a:ext cx="7467600" cy="707886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4000" dirty="0" smtClean="0">
                <a:solidFill>
                  <a:srgbClr val="FFFF00"/>
                </a:solidFill>
              </a:rPr>
              <a:t> ছবিটির দিকে লক্ষ কর</a:t>
            </a:r>
            <a:r>
              <a:rPr lang="bn-BD" dirty="0" smtClean="0">
                <a:solidFill>
                  <a:srgbClr val="FFFF00"/>
                </a:solidFill>
              </a:rPr>
              <a:t>  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3917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143000"/>
            <a:ext cx="8686801" cy="5486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TextBox 2"/>
          <p:cNvSpPr txBox="1"/>
          <p:nvPr/>
        </p:nvSpPr>
        <p:spPr>
          <a:xfrm>
            <a:off x="815340" y="6531"/>
            <a:ext cx="7315200" cy="769441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4400" dirty="0" smtClean="0">
                <a:solidFill>
                  <a:srgbClr val="FFFF00"/>
                </a:solidFill>
              </a:rPr>
              <a:t>ছবিটির দিকে লক্ষ কর</a:t>
            </a:r>
            <a:endParaRPr lang="en-US" sz="44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4048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838200" y="152400"/>
            <a:ext cx="7467600" cy="1295400"/>
          </a:xfrm>
          <a:prstGeom prst="ellipse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dirty="0" smtClean="0"/>
              <a:t>আজকের পাঠ</a:t>
            </a:r>
            <a:endParaRPr lang="en-US" sz="5400" dirty="0"/>
          </a:p>
        </p:txBody>
      </p:sp>
      <p:sp>
        <p:nvSpPr>
          <p:cNvPr id="3" name="Oval 2"/>
          <p:cNvSpPr/>
          <p:nvPr/>
        </p:nvSpPr>
        <p:spPr>
          <a:xfrm>
            <a:off x="2209800" y="2743200"/>
            <a:ext cx="5029200" cy="3429000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19900" dirty="0" smtClean="0"/>
              <a:t>হজ্ব</a:t>
            </a:r>
            <a:endParaRPr lang="en-US" sz="19900" dirty="0"/>
          </a:p>
        </p:txBody>
      </p:sp>
    </p:spTree>
    <p:extLst>
      <p:ext uri="{BB962C8B-B14F-4D97-AF65-F5344CB8AC3E}">
        <p14:creationId xmlns:p14="http://schemas.microsoft.com/office/powerpoint/2010/main" val="1650415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2438400"/>
          </a:xfrm>
        </p:spPr>
        <p:txBody>
          <a:bodyPr/>
          <a:lstStyle/>
          <a:p>
            <a:r>
              <a:rPr lang="bn-BD" dirty="0" smtClean="0"/>
              <a:t>শিখনফল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819400"/>
            <a:ext cx="8991600" cy="2667000"/>
          </a:xfrm>
          <a:solidFill>
            <a:srgbClr val="0070C0"/>
          </a:solidFill>
        </p:spPr>
        <p:txBody>
          <a:bodyPr/>
          <a:lstStyle/>
          <a:p>
            <a:pPr marL="0" indent="0">
              <a:buNone/>
            </a:pPr>
            <a:r>
              <a:rPr lang="bn-BD" dirty="0" smtClean="0">
                <a:solidFill>
                  <a:schemeClr val="bg1"/>
                </a:solidFill>
              </a:rPr>
              <a:t> </a:t>
            </a:r>
          </a:p>
          <a:p>
            <a:pPr marL="0" indent="0">
              <a:buNone/>
            </a:pPr>
            <a:r>
              <a:rPr lang="bn-BD" sz="2800" dirty="0" smtClean="0">
                <a:solidFill>
                  <a:schemeClr val="bg1"/>
                </a:solidFill>
              </a:rPr>
              <a:t>১</a:t>
            </a:r>
            <a:r>
              <a:rPr lang="bn-BD" sz="2800" dirty="0" smtClean="0">
                <a:solidFill>
                  <a:schemeClr val="bg1"/>
                </a:solidFill>
              </a:rPr>
              <a:t>। হজ্বের শাব্দিক অর্থ ও পারিভাষিক সংজ্ঞা বলতে </a:t>
            </a:r>
            <a:r>
              <a:rPr lang="bn-BD" sz="2800" dirty="0" smtClean="0">
                <a:solidFill>
                  <a:schemeClr val="bg1"/>
                </a:solidFill>
              </a:rPr>
              <a:t>পারবে</a:t>
            </a:r>
            <a:r>
              <a:rPr lang="bn-BD" sz="2800" dirty="0" smtClean="0">
                <a:solidFill>
                  <a:schemeClr val="bg1"/>
                </a:solidFill>
              </a:rPr>
              <a:t>।</a:t>
            </a:r>
          </a:p>
          <a:p>
            <a:pPr marL="0" indent="0">
              <a:buNone/>
            </a:pPr>
            <a:r>
              <a:rPr lang="bn-BD" sz="2800" dirty="0" smtClean="0">
                <a:solidFill>
                  <a:schemeClr val="bg1"/>
                </a:solidFill>
              </a:rPr>
              <a:t>২</a:t>
            </a:r>
            <a:r>
              <a:rPr lang="bn-BD" sz="2800" dirty="0" smtClean="0">
                <a:solidFill>
                  <a:schemeClr val="bg1"/>
                </a:solidFill>
              </a:rPr>
              <a:t>। হজ্বের ঐতিহাসিক পটভূমি আলোচনা করতে পারবে।</a:t>
            </a:r>
          </a:p>
          <a:p>
            <a:pPr marL="0" indent="0">
              <a:buNone/>
            </a:pPr>
            <a:r>
              <a:rPr lang="bn-BD" sz="2800" dirty="0" smtClean="0">
                <a:solidFill>
                  <a:schemeClr val="bg1"/>
                </a:solidFill>
              </a:rPr>
              <a:t>৩</a:t>
            </a:r>
            <a:r>
              <a:rPr lang="bn-BD" sz="2800" dirty="0" smtClean="0">
                <a:solidFill>
                  <a:schemeClr val="bg1"/>
                </a:solidFill>
              </a:rPr>
              <a:t>। হজ্বের তাৎপর্য ও ফজিলত বর্ণনা করতে পারবে।</a:t>
            </a:r>
            <a:r>
              <a:rPr lang="bn-BD" dirty="0" smtClean="0">
                <a:solidFill>
                  <a:schemeClr val="bg1"/>
                </a:solidFill>
              </a:rPr>
              <a:t> </a:t>
            </a:r>
          </a:p>
          <a:p>
            <a:pPr>
              <a:buFont typeface="Wingdings" pitchFamily="2" charset="2"/>
              <a:buChar char="Ø"/>
            </a:pPr>
            <a:endParaRPr lang="bn-BD" dirty="0" smtClean="0">
              <a:solidFill>
                <a:schemeClr val="bg1"/>
              </a:solidFill>
            </a:endParaRPr>
          </a:p>
          <a:p>
            <a:pPr>
              <a:buFont typeface="Wingdings" pitchFamily="2" charset="2"/>
              <a:buChar char="Ø"/>
            </a:pP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Down Arrow 3"/>
          <p:cNvSpPr/>
          <p:nvPr/>
        </p:nvSpPr>
        <p:spPr>
          <a:xfrm>
            <a:off x="152400" y="-30480"/>
            <a:ext cx="8839200" cy="24688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9600" dirty="0" smtClean="0">
                <a:solidFill>
                  <a:srgbClr val="FFFF00"/>
                </a:solidFill>
              </a:rPr>
              <a:t>শিখনফল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9298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lowchart: Alternate Process 4"/>
          <p:cNvSpPr/>
          <p:nvPr/>
        </p:nvSpPr>
        <p:spPr>
          <a:xfrm>
            <a:off x="685800" y="381000"/>
            <a:ext cx="7620000" cy="19050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8000" dirty="0" smtClean="0">
                <a:solidFill>
                  <a:srgbClr val="FFFF00"/>
                </a:solidFill>
              </a:rPr>
              <a:t>পাঠ আলোচনা</a:t>
            </a:r>
            <a:r>
              <a:rPr lang="bn-BD" dirty="0" smtClean="0">
                <a:solidFill>
                  <a:srgbClr val="FFFF00"/>
                </a:solidFill>
              </a:rPr>
              <a:t> 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6" name="Down Arrow Callout 5"/>
          <p:cNvSpPr/>
          <p:nvPr/>
        </p:nvSpPr>
        <p:spPr>
          <a:xfrm>
            <a:off x="1371600" y="2971800"/>
            <a:ext cx="6400800" cy="2286000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 smtClean="0">
                <a:solidFill>
                  <a:srgbClr val="FFFF00"/>
                </a:solidFill>
              </a:rPr>
              <a:t> চিত্রের মাধ্যমে</a:t>
            </a:r>
            <a:endParaRPr lang="en-US" sz="28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243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914400"/>
            <a:ext cx="7924800" cy="4724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Rectangle 3"/>
          <p:cNvSpPr/>
          <p:nvPr/>
        </p:nvSpPr>
        <p:spPr>
          <a:xfrm>
            <a:off x="1981200" y="0"/>
            <a:ext cx="5562600" cy="646331"/>
          </a:xfrm>
          <a:prstGeom prst="rect">
            <a:avLst/>
          </a:prstGeom>
          <a:solidFill>
            <a:srgbClr val="0070C0"/>
          </a:solidFill>
        </p:spPr>
        <p:txBody>
          <a:bodyPr wrap="square">
            <a:spAutoFit/>
          </a:bodyPr>
          <a:lstStyle/>
          <a:p>
            <a:pPr algn="ctr"/>
            <a:r>
              <a:rPr lang="bn-BD" sz="3600" dirty="0" smtClean="0">
                <a:solidFill>
                  <a:srgbClr val="FFFF00"/>
                </a:solidFill>
              </a:rPr>
              <a:t>ছবিটির </a:t>
            </a:r>
            <a:r>
              <a:rPr lang="bn-BD" sz="3600" dirty="0">
                <a:solidFill>
                  <a:srgbClr val="FFFF00"/>
                </a:solidFill>
              </a:rPr>
              <a:t>দিকে লক্ষ </a:t>
            </a:r>
            <a:r>
              <a:rPr lang="bn-BD" sz="3600" dirty="0" smtClean="0">
                <a:solidFill>
                  <a:srgbClr val="FFFF00"/>
                </a:solidFill>
              </a:rPr>
              <a:t>কর</a:t>
            </a:r>
            <a:endParaRPr lang="en-US" sz="3600" dirty="0">
              <a:solidFill>
                <a:srgbClr val="FFFF00"/>
              </a:solidFill>
            </a:endParaRPr>
          </a:p>
        </p:txBody>
      </p:sp>
      <p:sp>
        <p:nvSpPr>
          <p:cNvPr id="3" name="Up Arrow Callout 2"/>
          <p:cNvSpPr/>
          <p:nvPr/>
        </p:nvSpPr>
        <p:spPr>
          <a:xfrm>
            <a:off x="1828800" y="5943600"/>
            <a:ext cx="5715000" cy="914400"/>
          </a:xfrm>
          <a:prstGeom prst="up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 smtClean="0"/>
              <a:t>কাবাঘর তাওয়াফ 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445139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616</TotalTime>
  <Words>188</Words>
  <Application>Microsoft Office PowerPoint</Application>
  <PresentationFormat>On-screen Show (4:3)</PresentationFormat>
  <Paragraphs>54</Paragraphs>
  <Slides>16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শিখনফল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ULLABARI  UNITED</dc:creator>
  <cp:lastModifiedBy>Asus</cp:lastModifiedBy>
  <cp:revision>150</cp:revision>
  <dcterms:created xsi:type="dcterms:W3CDTF">2006-08-16T00:00:00Z</dcterms:created>
  <dcterms:modified xsi:type="dcterms:W3CDTF">2014-04-20T10:19:52Z</dcterms:modified>
</cp:coreProperties>
</file>